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22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0" clrIdx="0">
    <p:extLst>
      <p:ext uri="{19B8F6BF-5375-455C-9EA6-DF929625EA0E}">
        <p15:presenceInfo xmlns:p15="http://schemas.microsoft.com/office/powerpoint/2012/main" userId="3d2cde0999aea0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91" y="566"/>
      </p:cViewPr>
      <p:guideLst>
        <p:guide orient="horz" pos="2160"/>
        <p:guide orient="horz" pos="22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F9723-A9B8-4711-A053-CA3156DFFF5A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D460C3-8EAD-4621-9943-745A3E62F7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746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460C3-8EAD-4621-9943-745A3E62F76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885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D460C3-8EAD-4621-9943-745A3E62F76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353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2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18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7291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2707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77427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484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40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940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09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57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6826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3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817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976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106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262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C53051-795F-454C-8B01-CFF759E57334}" type="datetimeFigureOut">
              <a:rPr lang="ru-RU" smtClean="0"/>
              <a:t>13.10.2025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A66F3D1-9372-4B85-8C05-EA191E196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4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  <p:sldLayoutId id="2147483879" r:id="rId12"/>
    <p:sldLayoutId id="2147483880" r:id="rId13"/>
    <p:sldLayoutId id="2147483881" r:id="rId14"/>
    <p:sldLayoutId id="2147483882" r:id="rId15"/>
    <p:sldLayoutId id="21474838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191" y="1789045"/>
            <a:ext cx="9491869" cy="2773016"/>
          </a:xfrm>
        </p:spPr>
        <p:txBody>
          <a:bodyPr/>
          <a:lstStyle/>
          <a:p>
            <a:pPr algn="ctr"/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ПОЗИТИВНОЙ СОЦИАЛИЗАЦИИ ДЕТЕЙ МИГРАНТОВ ДОШКОЛЬНОГО ВОЗРАСТА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23522" y="5883965"/>
            <a:ext cx="1590261" cy="357809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 год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78296" y="467141"/>
            <a:ext cx="11777869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учреждение 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Молькеевский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«Чулпан»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Кайбицкого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еспублики Татарстан»</a:t>
            </a:r>
            <a:endParaRPr lang="ru-RU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59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769" y="351653"/>
            <a:ext cx="1165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 и нормативно-правовые основы работы</a:t>
            </a:r>
          </a:p>
          <a:p>
            <a:pPr algn="ctr"/>
            <a:r>
              <a:rPr lang="ru-RU" sz="40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детьми мигрантов</a:t>
            </a:r>
            <a:endParaRPr lang="ru-RU" sz="40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770" y="1584938"/>
            <a:ext cx="116586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Миграция – перемещение людей за лучшими условиям</a:t>
            </a:r>
          </a:p>
          <a:p>
            <a:endParaRPr lang="ru-RU" sz="1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ru-RU" sz="2400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Мигра́нты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лат. </a:t>
            </a:r>
            <a:r>
              <a:rPr lang="ru-RU" sz="2400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migrans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переселяющийся), лица, проживающие на законных основаниях в государстве,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гражданами 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которого они не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и возможность получения дошкольного образования в образовательных организациях для детей из семей мигрантов определены в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статье 78 Федерального закона </a:t>
            </a:r>
            <a:r>
              <a:rPr lang="ru-RU" sz="2400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29.12.2012 №273-ФЗ 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(ред. от 17.02.2023) 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образовании в Российской Федерации». 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пункту 2, «иностранные граждане обладают равными с гражданами РФ правами на получение дошкольного, начального, общего и среднего общего образования &lt;…&gt;  на общедоступной и бесплатной основе»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76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713" y="556592"/>
            <a:ext cx="1107219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апреля 2025 года вступает в силу Федеральный закон от 28.12.2024 № 544-ФЗ, который вносит изменения в статьи 67 и 78 Федерального закона «Об образовании в Российской Федерации».</a:t>
            </a: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новой редакции предусмотрены два ключевых изменения:</a:t>
            </a:r>
          </a:p>
          <a:p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зачисления в детский сад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школу 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граждане должны предоставить документ, подтверждающий их законное пребывание в России</a:t>
            </a:r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при поступлении в школу дети-иностранцы обязаны подтвердить уровень владения русским языком, достаточный для освоения образовательных программ. 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38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2717" y="362226"/>
            <a:ext cx="11350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адаптации и социализации детей мигрантов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75860" y="1443842"/>
            <a:ext cx="10416209" cy="1398750"/>
          </a:xfrm>
          <a:prstGeom prst="ellipse">
            <a:avLst/>
          </a:prstGeom>
          <a:noFill/>
          <a:effectLst>
            <a:glow rad="127000">
              <a:schemeClr val="accent1">
                <a:lumMod val="40000"/>
                <a:lumOff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75860" y="1454808"/>
            <a:ext cx="10906540" cy="4855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Адаптация</a:t>
            </a:r>
          </a:p>
          <a:p>
            <a:endParaRPr lang="ru-RU" b="0" i="0" dirty="0" smtClean="0">
              <a:solidFill>
                <a:srgbClr val="5384B8"/>
              </a:solidFill>
              <a:effectLst/>
              <a:latin typeface="Geologica"/>
            </a:endParaRPr>
          </a:p>
          <a:p>
            <a:r>
              <a:rPr lang="ru-RU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Geologica"/>
              </a:rPr>
              <a:t>Привыкание к новому окружению, удовлетворение базовых потребностей и освоение</a:t>
            </a:r>
          </a:p>
          <a:p>
            <a:pPr algn="ctr"/>
            <a:r>
              <a:rPr lang="ru-RU" b="0" i="0" dirty="0" smtClean="0">
                <a:solidFill>
                  <a:schemeClr val="accent2">
                    <a:lumMod val="50000"/>
                  </a:schemeClr>
                </a:solidFill>
                <a:effectLst/>
                <a:latin typeface="Geologica"/>
              </a:rPr>
              <a:t> новой среды дошкольного учреждения</a:t>
            </a:r>
          </a:p>
          <a:p>
            <a:pPr algn="ctr"/>
            <a:endParaRPr lang="ru-RU" b="0" i="0" dirty="0" smtClean="0">
              <a:solidFill>
                <a:srgbClr val="5384B8"/>
              </a:solidFill>
              <a:effectLst/>
              <a:latin typeface="Geologica"/>
            </a:endParaRPr>
          </a:p>
          <a:p>
            <a:pPr algn="ctr"/>
            <a:endParaRPr lang="ru-RU" sz="2000" b="1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Социализация</a:t>
            </a:r>
          </a:p>
          <a:p>
            <a:pPr algn="ctr"/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Geologica"/>
              </a:rPr>
              <a:t>Освоение социальных норм, традиций и моделей поведения, формирование идентичности и межличностных навыков.</a:t>
            </a:r>
          </a:p>
          <a:p>
            <a:endParaRPr lang="ru-RU" b="0" i="0" dirty="0" smtClean="0">
              <a:solidFill>
                <a:srgbClr val="5384B8"/>
              </a:solidFill>
              <a:effectLst/>
              <a:latin typeface="Geologica"/>
            </a:endParaRP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</a:t>
            </a:r>
          </a:p>
          <a:p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Geologica"/>
              </a:rPr>
              <a:t>Успешное включение в сообщество, устойчивое взаимодействие со сверстниками и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logica"/>
              </a:rPr>
              <a:t>взрослыми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Geologica"/>
              </a:rPr>
              <a:t> 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Geologica"/>
              </a:rPr>
              <a:t>в новом культурном контексте.</a:t>
            </a:r>
          </a:p>
        </p:txBody>
      </p:sp>
      <p:sp>
        <p:nvSpPr>
          <p:cNvPr id="7" name="Овал 6"/>
          <p:cNvSpPr/>
          <p:nvPr/>
        </p:nvSpPr>
        <p:spPr>
          <a:xfrm>
            <a:off x="839851" y="4922381"/>
            <a:ext cx="10564749" cy="1532973"/>
          </a:xfrm>
          <a:prstGeom prst="ellipse">
            <a:avLst/>
          </a:prstGeom>
          <a:noFill/>
          <a:effectLst>
            <a:glow rad="127000">
              <a:schemeClr val="accent1">
                <a:lumMod val="40000"/>
                <a:lumOff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39852" y="3114346"/>
            <a:ext cx="10564748" cy="1536282"/>
          </a:xfrm>
          <a:prstGeom prst="ellipse">
            <a:avLst/>
          </a:prstGeom>
          <a:noFill/>
          <a:effectLst>
            <a:glow rad="127000">
              <a:schemeClr val="accent1">
                <a:lumMod val="40000"/>
                <a:lumOff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0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32080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Основные направления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образовательной деятельности в ДОУ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7334" y="1563068"/>
            <a:ext cx="4212166" cy="5028232"/>
          </a:xfrm>
          <a:ln>
            <a:solidFill>
              <a:srgbClr val="009900"/>
            </a:solidFill>
          </a:ln>
        </p:spPr>
        <p:txBody>
          <a:bodyPr anchor="t"/>
          <a:lstStyle/>
          <a:p>
            <a:r>
              <a:rPr lang="ru-RU" sz="2200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Образовательные области</a:t>
            </a:r>
          </a:p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51696000"/>
              </p:ext>
            </p:extLst>
          </p:nvPr>
        </p:nvGraphicFramePr>
        <p:xfrm>
          <a:off x="888999" y="2116283"/>
          <a:ext cx="3314701" cy="1984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283">
                  <a:extLst>
                    <a:ext uri="{9D8B030D-6E8A-4147-A177-3AD203B41FA5}">
                      <a16:colId xmlns:a16="http://schemas.microsoft.com/office/drawing/2014/main" val="2507448397"/>
                    </a:ext>
                  </a:extLst>
                </a:gridCol>
                <a:gridCol w="218317">
                  <a:extLst>
                    <a:ext uri="{9D8B030D-6E8A-4147-A177-3AD203B41FA5}">
                      <a16:colId xmlns:a16="http://schemas.microsoft.com/office/drawing/2014/main" val="596821155"/>
                    </a:ext>
                  </a:extLst>
                </a:gridCol>
                <a:gridCol w="514733">
                  <a:extLst>
                    <a:ext uri="{9D8B030D-6E8A-4147-A177-3AD203B41FA5}">
                      <a16:colId xmlns:a16="http://schemas.microsoft.com/office/drawing/2014/main" val="1199775455"/>
                    </a:ext>
                  </a:extLst>
                </a:gridCol>
                <a:gridCol w="221868">
                  <a:extLst>
                    <a:ext uri="{9D8B030D-6E8A-4147-A177-3AD203B41FA5}">
                      <a16:colId xmlns:a16="http://schemas.microsoft.com/office/drawing/2014/main" val="1045631734"/>
                    </a:ext>
                  </a:extLst>
                </a:gridCol>
                <a:gridCol w="518283">
                  <a:extLst>
                    <a:ext uri="{9D8B030D-6E8A-4147-A177-3AD203B41FA5}">
                      <a16:colId xmlns:a16="http://schemas.microsoft.com/office/drawing/2014/main" val="2893569784"/>
                    </a:ext>
                  </a:extLst>
                </a:gridCol>
                <a:gridCol w="218317">
                  <a:extLst>
                    <a:ext uri="{9D8B030D-6E8A-4147-A177-3AD203B41FA5}">
                      <a16:colId xmlns:a16="http://schemas.microsoft.com/office/drawing/2014/main" val="682554353"/>
                    </a:ext>
                  </a:extLst>
                </a:gridCol>
                <a:gridCol w="426720">
                  <a:extLst>
                    <a:ext uri="{9D8B030D-6E8A-4147-A177-3AD203B41FA5}">
                      <a16:colId xmlns:a16="http://schemas.microsoft.com/office/drawing/2014/main" val="211287569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784628102"/>
                    </a:ext>
                  </a:extLst>
                </a:gridCol>
                <a:gridCol w="469900">
                  <a:extLst>
                    <a:ext uri="{9D8B030D-6E8A-4147-A177-3AD203B41FA5}">
                      <a16:colId xmlns:a16="http://schemas.microsoft.com/office/drawing/2014/main" val="407251962"/>
                    </a:ext>
                  </a:extLst>
                </a:gridCol>
              </a:tblGrid>
              <a:tr h="19846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1492447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980674"/>
              </p:ext>
            </p:extLst>
          </p:nvPr>
        </p:nvGraphicFramePr>
        <p:xfrm>
          <a:off x="5081500" y="1563068"/>
          <a:ext cx="6259600" cy="5120640"/>
        </p:xfrm>
        <a:graphic>
          <a:graphicData uri="http://schemas.openxmlformats.org/drawingml/2006/table">
            <a:tbl>
              <a:tblPr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</a:tblPr>
              <a:tblGrid>
                <a:gridCol w="6259600">
                  <a:extLst>
                    <a:ext uri="{9D8B030D-6E8A-4147-A177-3AD203B41FA5}">
                      <a16:colId xmlns:a16="http://schemas.microsoft.com/office/drawing/2014/main" val="3270483414"/>
                    </a:ext>
                  </a:extLst>
                </a:gridCol>
              </a:tblGrid>
              <a:tr h="4853022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 </a:t>
                      </a:r>
                    </a:p>
                    <a:p>
                      <a:pPr algn="l"/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Каждая</a:t>
                      </a:r>
                      <a:r>
                        <a:rPr lang="ru-RU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образовательная область направлена на поддержание комплексного развития ребенка мигранта.</a:t>
                      </a:r>
                    </a:p>
                    <a:p>
                      <a:pPr algn="l"/>
                      <a:endParaRPr lang="ru-RU" sz="32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/>
                      <a:r>
                        <a:rPr lang="ru-RU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Равномерное внимание к областям развития способствует успешной  адаптации и социализации детей.</a:t>
                      </a:r>
                    </a:p>
                    <a:p>
                      <a:pPr algn="l"/>
                      <a:endParaRPr lang="ru-RU" sz="3200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bg1"/>
                      </a:solidFill>
                      <a:prstDash val="solid"/>
                    </a:lnL>
                    <a:lnR w="12700" cmpd="sng">
                      <a:solidFill>
                        <a:schemeClr val="bg1"/>
                      </a:solidFill>
                      <a:prstDash val="solid"/>
                    </a:lnR>
                    <a:lnT w="12700" cmpd="sng">
                      <a:solidFill>
                        <a:schemeClr val="bg1"/>
                      </a:solidFill>
                      <a:prstDash val="solid"/>
                    </a:lnT>
                    <a:lnB w="12700" cmpd="sng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165681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88999" y="2767226"/>
            <a:ext cx="461665" cy="364886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Социально-коммуникативное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89100" y="4139411"/>
            <a:ext cx="461665" cy="1975862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Познавательное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413519" y="4100975"/>
            <a:ext cx="461665" cy="1523615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Речевое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95315" y="2590800"/>
            <a:ext cx="461665" cy="382529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Художественно-эстетическое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42035" y="4184131"/>
            <a:ext cx="461665" cy="144045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Ф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изическое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83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686" y="258418"/>
            <a:ext cx="11589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методы работы с детьми мигрантами в ДОУ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779611"/>
              </p:ext>
            </p:extLst>
          </p:nvPr>
        </p:nvGraphicFramePr>
        <p:xfrm>
          <a:off x="596347" y="1123409"/>
          <a:ext cx="11370364" cy="4477361"/>
        </p:xfrm>
        <a:graphic>
          <a:graphicData uri="http://schemas.openxmlformats.org/drawingml/2006/table">
            <a:tbl>
              <a:tblPr/>
              <a:tblGrid>
                <a:gridCol w="3425298">
                  <a:extLst>
                    <a:ext uri="{9D8B030D-6E8A-4147-A177-3AD203B41FA5}">
                      <a16:colId xmlns:a16="http://schemas.microsoft.com/office/drawing/2014/main" val="681780874"/>
                    </a:ext>
                  </a:extLst>
                </a:gridCol>
                <a:gridCol w="4154945">
                  <a:extLst>
                    <a:ext uri="{9D8B030D-6E8A-4147-A177-3AD203B41FA5}">
                      <a16:colId xmlns:a16="http://schemas.microsoft.com/office/drawing/2014/main" val="2089519500"/>
                    </a:ext>
                  </a:extLst>
                </a:gridCol>
                <a:gridCol w="3790121">
                  <a:extLst>
                    <a:ext uri="{9D8B030D-6E8A-4147-A177-3AD203B41FA5}">
                      <a16:colId xmlns:a16="http://schemas.microsoft.com/office/drawing/2014/main" val="47868692"/>
                    </a:ext>
                  </a:extLst>
                </a:gridCol>
              </a:tblGrid>
              <a:tr h="399755"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деятельности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Ожидаемые результаты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Примеры методов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3118155"/>
                  </a:ext>
                </a:extLst>
              </a:tr>
              <a:tr h="698348"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Игровые ситуации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коммуникации и навыков социализации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Ролевые и сюжетно-ролевые игры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23693"/>
                  </a:ext>
                </a:extLst>
              </a:tr>
              <a:tr h="698348"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Творческие проекты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Сохранение культурной идентичности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Мастер-классы и художественные занятия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989471"/>
                  </a:ext>
                </a:extLst>
              </a:tr>
              <a:tr h="1030255">
                <a:tc>
                  <a:txBody>
                    <a:bodyPr/>
                    <a:lstStyle/>
                    <a:p>
                      <a:pPr algn="l"/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Культурные праздники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Укрепление межкультурного взаимодействия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национальных мероприятий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7589256"/>
                  </a:ext>
                </a:extLst>
              </a:tr>
              <a:tr h="698348">
                <a:tc>
                  <a:txBody>
                    <a:bodyPr/>
                    <a:lstStyle/>
                    <a:p>
                      <a:pPr algn="l"/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Речевые занятия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уровня владения языком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Индивидуальные и групповые </a:t>
                      </a:r>
                      <a:r>
                        <a:rPr lang="ru-RU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занятия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8780889"/>
                  </a:ext>
                </a:extLst>
              </a:tr>
              <a:tr h="917450"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Индивидуальная работа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Учёт особенностей и потребностей ребёнка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Психолого-педагогическая поддержка</a:t>
                      </a:r>
                    </a:p>
                  </a:txBody>
                  <a:tcPr marL="38053" marR="38053" marT="19027" marB="19027" anchor="ctr">
                    <a:lnL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5F92C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817716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96347" y="5819430"/>
            <a:ext cx="113703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виды деятельности, ожидаемые результаты и примеры реализации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форм и методов позволяет обеспечить комплексный подход к социализации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127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661" y="655983"/>
            <a:ext cx="1212573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подходы во взаимодействии с семьями мигрантов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6713" y="1570383"/>
            <a:ext cx="4870174" cy="2226365"/>
          </a:xfrm>
          <a:prstGeom prst="roundRect">
            <a:avLst/>
          </a:prstGeom>
          <a:gradFill>
            <a:gsLst>
              <a:gs pos="38000">
                <a:schemeClr val="accent1">
                  <a:lumMod val="5000"/>
                  <a:lumOff val="95000"/>
                </a:schemeClr>
              </a:gs>
              <a:gs pos="14000">
                <a:schemeClr val="accent1">
                  <a:lumMod val="45000"/>
                  <a:lumOff val="55000"/>
                </a:schemeClr>
              </a:gs>
              <a:gs pos="98750">
                <a:srgbClr val="DCF0B1"/>
              </a:gs>
              <a:gs pos="97500">
                <a:srgbClr val="D8EEA8"/>
              </a:gs>
              <a:gs pos="9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работы</a:t>
            </a:r>
          </a:p>
          <a:p>
            <a:pPr algn="ctr"/>
            <a:endParaRPr lang="ru-RU" dirty="0" smtClean="0"/>
          </a:p>
          <a:p>
            <a:pPr algn="ctr"/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Совмещать индивидуальные и групповые формы взаимодействия для максимальной поддержки ребёнка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23" y="1570383"/>
            <a:ext cx="5334198" cy="2226365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6075923" y="4019575"/>
            <a:ext cx="5334199" cy="2272076"/>
          </a:xfrm>
          <a:prstGeom prst="roundRect">
            <a:avLst/>
          </a:prstGeom>
          <a:gradFill>
            <a:gsLst>
              <a:gs pos="38000">
                <a:schemeClr val="accent1">
                  <a:lumMod val="5000"/>
                  <a:lumOff val="95000"/>
                </a:schemeClr>
              </a:gs>
              <a:gs pos="14000">
                <a:schemeClr val="accent1">
                  <a:lumMod val="45000"/>
                  <a:lumOff val="55000"/>
                </a:schemeClr>
              </a:gs>
              <a:gs pos="98750">
                <a:srgbClr val="DCF0B1"/>
              </a:gs>
              <a:gs pos="97500">
                <a:srgbClr val="D8EEA8"/>
              </a:gs>
              <a:gs pos="9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Культурно-просветительская деятельность</a:t>
            </a:r>
          </a:p>
          <a:p>
            <a:pPr algn="ctr"/>
            <a:endParaRPr lang="ru-RU" sz="2400" b="1" u="sng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совместные мероприятия знакомящие с традициями разных народов.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6713" y="3989576"/>
            <a:ext cx="4870174" cy="2272076"/>
          </a:xfrm>
          <a:prstGeom prst="roundRect">
            <a:avLst/>
          </a:prstGeom>
          <a:gradFill>
            <a:gsLst>
              <a:gs pos="38000">
                <a:schemeClr val="accent1">
                  <a:lumMod val="5000"/>
                  <a:lumOff val="95000"/>
                </a:schemeClr>
              </a:gs>
              <a:gs pos="14000">
                <a:schemeClr val="accent1">
                  <a:lumMod val="45000"/>
                  <a:lumOff val="55000"/>
                </a:schemeClr>
              </a:gs>
              <a:gs pos="98750">
                <a:srgbClr val="DCF0B1"/>
              </a:gs>
              <a:gs pos="97500">
                <a:srgbClr val="D8EEA8"/>
              </a:gs>
              <a:gs pos="9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b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Доверительные отношения</a:t>
            </a:r>
            <a:endParaRPr lang="ru-RU" u="sng" dirty="0"/>
          </a:p>
          <a:p>
            <a:pPr algn="ctr"/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Устанавливать партнёрские связи, уважать культурные особенности и доверять друг другу.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666021" y="1709530"/>
            <a:ext cx="636105" cy="337931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ьная выноска 7"/>
          <p:cNvSpPr/>
          <p:nvPr/>
        </p:nvSpPr>
        <p:spPr>
          <a:xfrm flipH="1">
            <a:off x="808582" y="1681705"/>
            <a:ext cx="622852" cy="496955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ердце 8"/>
          <p:cNvSpPr/>
          <p:nvPr/>
        </p:nvSpPr>
        <p:spPr>
          <a:xfrm>
            <a:off x="705778" y="4258259"/>
            <a:ext cx="596348" cy="592037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сведения 9">
            <a:hlinkClick r:id="" action="ppaction://noaction" highlightClick="1"/>
          </p:cNvPr>
          <p:cNvSpPr/>
          <p:nvPr/>
        </p:nvSpPr>
        <p:spPr>
          <a:xfrm>
            <a:off x="6281530" y="1659835"/>
            <a:ext cx="636105" cy="518825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123242" y="1829206"/>
            <a:ext cx="41549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родителей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99582" y="2401487"/>
            <a:ext cx="46785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 предоставлять позитивную информацию о развитии и жизни ребенка в детском саду.</a:t>
            </a:r>
          </a:p>
        </p:txBody>
      </p:sp>
      <p:sp>
        <p:nvSpPr>
          <p:cNvPr id="14" name="Вертикальный свиток 13"/>
          <p:cNvSpPr/>
          <p:nvPr/>
        </p:nvSpPr>
        <p:spPr>
          <a:xfrm>
            <a:off x="6281530" y="4200469"/>
            <a:ext cx="523660" cy="854766"/>
          </a:xfrm>
          <a:prstGeom prst="verticalScroll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63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36104" y="496957"/>
            <a:ext cx="437889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на 2025 г.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625748"/>
              </p:ext>
            </p:extLst>
          </p:nvPr>
        </p:nvGraphicFramePr>
        <p:xfrm>
          <a:off x="636104" y="1470987"/>
          <a:ext cx="11390244" cy="3558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8352">
                  <a:extLst>
                    <a:ext uri="{9D8B030D-6E8A-4147-A177-3AD203B41FA5}">
                      <a16:colId xmlns:a16="http://schemas.microsoft.com/office/drawing/2014/main" val="2232765451"/>
                    </a:ext>
                  </a:extLst>
                </a:gridCol>
                <a:gridCol w="8381892">
                  <a:extLst>
                    <a:ext uri="{9D8B030D-6E8A-4147-A177-3AD203B41FA5}">
                      <a16:colId xmlns:a16="http://schemas.microsoft.com/office/drawing/2014/main" val="1024677881"/>
                    </a:ext>
                  </a:extLst>
                </a:gridCol>
              </a:tblGrid>
              <a:tr h="54466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Раздел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2400" b="1" kern="1200" dirty="0" smtClean="0">
                          <a:solidFill>
                            <a:schemeClr val="lt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Содержание</a:t>
                      </a:r>
                      <a:endParaRPr lang="ru-RU" sz="24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829489"/>
                  </a:ext>
                </a:extLst>
              </a:tr>
              <a:tr h="54466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Цель </a:t>
                      </a:r>
                      <a:endParaRPr lang="ru-RU" sz="24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Включение детей мигрантов в образовательное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пространство с сохранением  идентичности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989092"/>
                  </a:ext>
                </a:extLst>
              </a:tr>
              <a:tr h="544665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Задачи</a:t>
                      </a:r>
                      <a:endParaRPr lang="ru-RU" sz="2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Позитивная социализация, овладение языком, помощь педагогам и семьям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27535"/>
                  </a:ext>
                </a:extLst>
              </a:tr>
              <a:tr h="544665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Этапы</a:t>
                      </a:r>
                      <a:endParaRPr lang="ru-RU" sz="2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Диагностика, сопровождение, индивидуальные маршруты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189441"/>
                  </a:ext>
                </a:extLst>
              </a:tr>
              <a:tr h="544665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Направления воспитания</a:t>
                      </a:r>
                      <a:endParaRPr lang="ru-RU" sz="2400" b="1" kern="12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Патриотическое, духовно-нравственное,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социальное, познавательное, физическое, эстетическое, трудовое</a:t>
                      </a:r>
                      <a:endParaRPr lang="ru-RU" sz="2400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97895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41375" y="5288340"/>
            <a:ext cx="5940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адаптации с целями, этапами и воспитательными направлениями, включая диагностику и мониторинг достижений</a:t>
            </a:r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0070" y="5289063"/>
            <a:ext cx="55062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подход и систематическая диагностика обеспечивают успешную социализацию и адаптацию</a:t>
            </a:r>
          </a:p>
        </p:txBody>
      </p:sp>
    </p:spTree>
    <p:extLst>
      <p:ext uri="{BB962C8B-B14F-4D97-AF65-F5344CB8AC3E}">
        <p14:creationId xmlns:p14="http://schemas.microsoft.com/office/powerpoint/2010/main" val="421484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</TotalTime>
  <Words>531</Words>
  <Application>Microsoft Office PowerPoint</Application>
  <PresentationFormat>Широкоэкранный</PresentationFormat>
  <Paragraphs>95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Geologica</vt:lpstr>
      <vt:lpstr>Times New Roman</vt:lpstr>
      <vt:lpstr>Trebuchet MS</vt:lpstr>
      <vt:lpstr>Wingdings</vt:lpstr>
      <vt:lpstr>Wingdings 3</vt:lpstr>
      <vt:lpstr>Аспект</vt:lpstr>
      <vt:lpstr>ОРГАНИЗАЦИИ ПОЗИТИВНОЙ СОЦИАЛИЗАЦИИ ДЕТЕЙ МИГРАНТОВ ДОШКОЛЬНОГО ВОЗРАСТА</vt:lpstr>
      <vt:lpstr>Презентация PowerPoint</vt:lpstr>
      <vt:lpstr>Презентация PowerPoint</vt:lpstr>
      <vt:lpstr>Презентация PowerPoint</vt:lpstr>
      <vt:lpstr>Основные направления образовательной деятельности в ДОУ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ОРГАНИЗАЦИИ ПОЗИТИВНОЙ СОЦИАЛИЗАЦИИ ДЕТЕЙ МИГРАНТОВ ДОШКОЛЬНОГО ВОЗРАСТА</dc:title>
  <dc:creator>Админ</dc:creator>
  <cp:lastModifiedBy>Админ</cp:lastModifiedBy>
  <cp:revision>15</cp:revision>
  <dcterms:created xsi:type="dcterms:W3CDTF">2025-10-13T17:02:12Z</dcterms:created>
  <dcterms:modified xsi:type="dcterms:W3CDTF">2025-10-13T19:11:39Z</dcterms:modified>
</cp:coreProperties>
</file>